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59" r:id="rId5"/>
    <p:sldId id="264" r:id="rId6"/>
    <p:sldId id="265" r:id="rId7"/>
    <p:sldId id="257" r:id="rId8"/>
    <p:sldId id="266" r:id="rId9"/>
    <p:sldId id="267" r:id="rId10"/>
    <p:sldId id="268" r:id="rId11"/>
    <p:sldId id="269" r:id="rId12"/>
    <p:sldId id="270" r:id="rId13"/>
    <p:sldId id="271" r:id="rId14"/>
    <p:sldId id="272" r:id="rId15"/>
    <p:sldId id="273" r:id="rId16"/>
    <p:sldId id="274" r:id="rId17"/>
    <p:sldId id="275" r:id="rId18"/>
    <p:sldId id="278" r:id="rId19"/>
    <p:sldId id="277" r:id="rId20"/>
    <p:sldId id="276" r:id="rId21"/>
    <p:sldId id="279" r:id="rId22"/>
    <p:sldId id="280" r:id="rId23"/>
    <p:sldId id="281" r:id="rId24"/>
    <p:sldId id="282" r:id="rId25"/>
    <p:sldId id="260"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1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03/10/2023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03/10/2023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03/10/2023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03/10/2023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03/10/2023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03/10/2023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03/10/2023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03/10/2023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03/10/2023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03/10/2023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03/10/2023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03/10/2023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s://guillediaz.com/proyectos/todo-sobre-el-pmbok"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just"/>
            <a:r>
              <a:rPr lang="es-ES" sz="2800" b="1" i="0" dirty="0">
                <a:solidFill>
                  <a:srgbClr val="000000"/>
                </a:solidFill>
                <a:effectLst/>
              </a:rPr>
              <a:t>Final a Final:</a:t>
            </a:r>
            <a:r>
              <a:rPr lang="es-ES" sz="2800" b="0" i="0" dirty="0">
                <a:solidFill>
                  <a:srgbClr val="000000"/>
                </a:solidFill>
                <a:effectLst/>
              </a:rPr>
              <a:t> </a:t>
            </a:r>
            <a:r>
              <a:rPr lang="es-ES" sz="2800" dirty="0">
                <a:solidFill>
                  <a:srgbClr val="59595B"/>
                </a:solidFill>
              </a:rPr>
              <a:t>No es posible finalizar los esfuerzos de la actividad sucesora hasta que finalicen los esfuerzos de la actividad predecesora. El fin de la actividad sucesora está supeditado a la finalización de la actividad predecesora</a:t>
            </a:r>
            <a:r>
              <a:rPr lang="es-ES" sz="2800" b="0" i="0" dirty="0">
                <a:solidFill>
                  <a:srgbClr val="000000"/>
                </a:solidFill>
                <a:effectLst/>
              </a:rPr>
              <a:t>. </a:t>
            </a:r>
            <a:r>
              <a:rPr lang="es-ES" sz="2800" b="1" i="0" dirty="0">
                <a:solidFill>
                  <a:srgbClr val="000000"/>
                </a:solidFill>
                <a:effectLst/>
              </a:rPr>
              <a:t>No debe interpretarse como que ambas actividades deben finalizar al mismo tiempo</a:t>
            </a:r>
            <a:r>
              <a:rPr lang="es-ES" sz="2800" b="0" i="0" dirty="0">
                <a:solidFill>
                  <a:srgbClr val="000000"/>
                </a:solidFill>
                <a:effectLst/>
              </a:rPr>
              <a:t>, </a:t>
            </a:r>
            <a:r>
              <a:rPr lang="es-ES" sz="2800" dirty="0">
                <a:solidFill>
                  <a:srgbClr val="59595B"/>
                </a:solidFill>
              </a:rPr>
              <a:t>sino como que para finalizar la actividad sucesora al menos se requiere que haya finalizado la actividad predecesora.</a:t>
            </a:r>
          </a:p>
          <a:p>
            <a:pPr algn="just"/>
            <a:r>
              <a:rPr lang="es-ES" sz="2800" b="1" i="0" dirty="0">
                <a:solidFill>
                  <a:srgbClr val="000000"/>
                </a:solidFill>
                <a:effectLst/>
              </a:rPr>
              <a:t>Inicio a Final:</a:t>
            </a:r>
            <a:r>
              <a:rPr lang="es-ES" sz="2800" b="0" i="0" dirty="0">
                <a:solidFill>
                  <a:srgbClr val="000000"/>
                </a:solidFill>
                <a:effectLst/>
              </a:rPr>
              <a:t> </a:t>
            </a:r>
            <a:r>
              <a:rPr lang="es-ES" sz="2800" dirty="0">
                <a:solidFill>
                  <a:srgbClr val="59595B"/>
                </a:solidFill>
              </a:rPr>
              <a:t>No es posible finalizar los esfuerzos de la actividad sucesora hasta que inicien los esfuerzos de la actividad predecesora. El fin de la actividad sucesora está supeditado al inicio de la actividad predecesora. Este tipo de relación es muy utilizada para ejercicios de programación en rutas no críticas</a:t>
            </a:r>
            <a:r>
              <a:rPr lang="es-ES" sz="2800" b="0" i="0" dirty="0">
                <a:solidFill>
                  <a:srgbClr val="000000"/>
                </a:solidFill>
                <a:effectLst/>
              </a:rPr>
              <a:t>.</a:t>
            </a:r>
            <a:endParaRPr lang="es-ES" sz="2800" b="1" dirty="0">
              <a:solidFill>
                <a:srgbClr val="252626"/>
              </a:solidFill>
              <a:effectLst/>
            </a:endParaRPr>
          </a:p>
        </p:txBody>
      </p:sp>
    </p:spTree>
    <p:extLst>
      <p:ext uri="{BB962C8B-B14F-4D97-AF65-F5344CB8AC3E}">
        <p14:creationId xmlns:p14="http://schemas.microsoft.com/office/powerpoint/2010/main" val="1712197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just"/>
            <a:r>
              <a:rPr lang="es-ES" sz="2800" b="1" i="0" dirty="0">
                <a:solidFill>
                  <a:srgbClr val="000000"/>
                </a:solidFill>
                <a:effectLst/>
              </a:rPr>
              <a:t>Final a Final:</a:t>
            </a:r>
            <a:r>
              <a:rPr lang="es-ES" sz="2800" b="0" i="0" dirty="0">
                <a:solidFill>
                  <a:srgbClr val="000000"/>
                </a:solidFill>
                <a:effectLst/>
              </a:rPr>
              <a:t> </a:t>
            </a:r>
            <a:r>
              <a:rPr lang="es-ES" sz="2800" dirty="0">
                <a:solidFill>
                  <a:srgbClr val="59595B"/>
                </a:solidFill>
              </a:rPr>
              <a:t>No es posible finalizar los esfuerzos de la actividad sucesora hasta que finalicen los esfuerzos de la actividad predecesora. El fin de la actividad sucesora está supeditado a la finalización de la actividad predecesora</a:t>
            </a:r>
            <a:r>
              <a:rPr lang="es-ES" sz="2800" b="0" i="0" dirty="0">
                <a:solidFill>
                  <a:srgbClr val="000000"/>
                </a:solidFill>
                <a:effectLst/>
              </a:rPr>
              <a:t>. </a:t>
            </a:r>
            <a:r>
              <a:rPr lang="es-ES" sz="2800" b="1" i="0" dirty="0">
                <a:solidFill>
                  <a:srgbClr val="000000"/>
                </a:solidFill>
                <a:effectLst/>
              </a:rPr>
              <a:t>No debe interpretarse como que ambas actividades deben finalizar al mismo tiempo</a:t>
            </a:r>
            <a:r>
              <a:rPr lang="es-ES" sz="2800" b="0" i="0" dirty="0">
                <a:solidFill>
                  <a:srgbClr val="000000"/>
                </a:solidFill>
                <a:effectLst/>
              </a:rPr>
              <a:t>, </a:t>
            </a:r>
            <a:r>
              <a:rPr lang="es-ES" sz="2800" dirty="0">
                <a:solidFill>
                  <a:srgbClr val="59595B"/>
                </a:solidFill>
              </a:rPr>
              <a:t>sino como que para finalizar la actividad sucesora al menos se requiere que haya finalizado la actividad predecesora.</a:t>
            </a:r>
          </a:p>
          <a:p>
            <a:pPr algn="just"/>
            <a:r>
              <a:rPr lang="es-ES" sz="2800" b="1" i="0" dirty="0">
                <a:solidFill>
                  <a:srgbClr val="000000"/>
                </a:solidFill>
                <a:effectLst/>
              </a:rPr>
              <a:t>Inicio a Final:</a:t>
            </a:r>
            <a:r>
              <a:rPr lang="es-ES" sz="2800" b="0" i="0" dirty="0">
                <a:solidFill>
                  <a:srgbClr val="000000"/>
                </a:solidFill>
                <a:effectLst/>
              </a:rPr>
              <a:t> </a:t>
            </a:r>
            <a:r>
              <a:rPr lang="es-ES" sz="2800" dirty="0">
                <a:solidFill>
                  <a:srgbClr val="59595B"/>
                </a:solidFill>
              </a:rPr>
              <a:t>No es posible finalizar los esfuerzos de la actividad sucesora hasta que inicien los esfuerzos de la actividad predecesora. El fin de la actividad sucesora está supeditado al inicio de la actividad predecesora. Este tipo de relación es muy utilizada para ejercicios de programación en rutas no críticas</a:t>
            </a:r>
            <a:r>
              <a:rPr lang="es-ES" sz="2800" b="0" i="0" dirty="0">
                <a:solidFill>
                  <a:srgbClr val="000000"/>
                </a:solidFill>
                <a:effectLst/>
              </a:rPr>
              <a:t>.</a:t>
            </a:r>
            <a:endParaRPr lang="es-ES" sz="2800" b="1" dirty="0">
              <a:solidFill>
                <a:srgbClr val="252626"/>
              </a:solidFill>
              <a:effectLst/>
            </a:endParaRPr>
          </a:p>
        </p:txBody>
      </p:sp>
    </p:spTree>
    <p:extLst>
      <p:ext uri="{BB962C8B-B14F-4D97-AF65-F5344CB8AC3E}">
        <p14:creationId xmlns:p14="http://schemas.microsoft.com/office/powerpoint/2010/main" val="1812929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just"/>
            <a:r>
              <a:rPr lang="es-ES" sz="2800" b="1" i="0" dirty="0">
                <a:solidFill>
                  <a:srgbClr val="000000"/>
                </a:solidFill>
                <a:effectLst/>
              </a:rPr>
              <a:t>Las actividades pueden Tener:</a:t>
            </a:r>
          </a:p>
          <a:p>
            <a:r>
              <a:rPr lang="es-ES" sz="2000" b="1" dirty="0"/>
              <a:t>Adelanto (</a:t>
            </a:r>
            <a:r>
              <a:rPr lang="es-ES" sz="2000" b="1" dirty="0" err="1"/>
              <a:t>fast</a:t>
            </a:r>
            <a:r>
              <a:rPr lang="es-ES" sz="2000" b="1" dirty="0"/>
              <a:t> tracking): </a:t>
            </a:r>
            <a:r>
              <a:rPr lang="es-ES" sz="2000" dirty="0">
                <a:solidFill>
                  <a:srgbClr val="777777"/>
                </a:solidFill>
              </a:rPr>
              <a:t>es la cantidad de tiempo (minutos, horas, días, etc.) que una actividad sucesora se puede anticipar respecto a una actividad predecesora.</a:t>
            </a:r>
          </a:p>
          <a:p>
            <a:r>
              <a:rPr lang="es-ES" sz="2000" dirty="0">
                <a:solidFill>
                  <a:srgbClr val="777777"/>
                </a:solidFill>
              </a:rPr>
              <a:t>Se representa con un valor negativo.</a:t>
            </a:r>
          </a:p>
          <a:p>
            <a:pPr algn="just"/>
            <a:endParaRPr lang="es-ES" sz="2800" b="1" dirty="0">
              <a:solidFill>
                <a:srgbClr val="252626"/>
              </a:solidFill>
              <a:effectLst/>
            </a:endParaRPr>
          </a:p>
        </p:txBody>
      </p:sp>
      <p:pic>
        <p:nvPicPr>
          <p:cNvPr id="2" name="Imagen 1">
            <a:extLst>
              <a:ext uri="{FF2B5EF4-FFF2-40B4-BE49-F238E27FC236}">
                <a16:creationId xmlns:a16="http://schemas.microsoft.com/office/drawing/2014/main" id="{C36E4FE9-7133-CBD9-0AC6-1A2D33F2B50D}"/>
              </a:ext>
            </a:extLst>
          </p:cNvPr>
          <p:cNvPicPr>
            <a:picLocks noChangeAspect="1"/>
          </p:cNvPicPr>
          <p:nvPr/>
        </p:nvPicPr>
        <p:blipFill>
          <a:blip r:embed="rId2"/>
          <a:stretch>
            <a:fillRect/>
          </a:stretch>
        </p:blipFill>
        <p:spPr>
          <a:xfrm>
            <a:off x="2909135" y="2693570"/>
            <a:ext cx="5924550" cy="3219450"/>
          </a:xfrm>
          <a:prstGeom prst="rect">
            <a:avLst/>
          </a:prstGeom>
        </p:spPr>
      </p:pic>
    </p:spTree>
    <p:extLst>
      <p:ext uri="{BB962C8B-B14F-4D97-AF65-F5344CB8AC3E}">
        <p14:creationId xmlns:p14="http://schemas.microsoft.com/office/powerpoint/2010/main" val="5603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dirty="0"/>
              <a:t>Retraso: </a:t>
            </a:r>
            <a:r>
              <a:rPr lang="es-ES" sz="2000" dirty="0">
                <a:solidFill>
                  <a:srgbClr val="777777"/>
                </a:solidFill>
              </a:rPr>
              <a:t>consiste en la cantidad de tiempo que una actividad sucesora se retrasa respecto a una predecesora. El retraso es un  tiempo de espera</a:t>
            </a:r>
          </a:p>
          <a:p>
            <a:pPr algn="l"/>
            <a:r>
              <a:rPr lang="es-ES" sz="2000" dirty="0">
                <a:solidFill>
                  <a:srgbClr val="777777"/>
                </a:solidFill>
              </a:rPr>
              <a:t>Se representa con un valor positivo</a:t>
            </a:r>
          </a:p>
          <a:p>
            <a:pPr algn="just"/>
            <a:endParaRPr lang="es-ES" sz="2800" b="1" dirty="0">
              <a:solidFill>
                <a:srgbClr val="252626"/>
              </a:solidFill>
              <a:effectLst/>
            </a:endParaRPr>
          </a:p>
        </p:txBody>
      </p:sp>
      <p:pic>
        <p:nvPicPr>
          <p:cNvPr id="2050" name="Picture 2" descr="retraso">
            <a:extLst>
              <a:ext uri="{FF2B5EF4-FFF2-40B4-BE49-F238E27FC236}">
                <a16:creationId xmlns:a16="http://schemas.microsoft.com/office/drawing/2014/main" id="{8E30D246-1179-8229-6ADF-25743D70F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4986" y="2295275"/>
            <a:ext cx="7896225"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170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just"/>
            <a:r>
              <a:rPr lang="es-ES" sz="2800" b="1" i="0" dirty="0">
                <a:solidFill>
                  <a:srgbClr val="000000"/>
                </a:solidFill>
                <a:effectLst/>
              </a:rPr>
              <a:t>Las actividades pueden Tener:</a:t>
            </a:r>
          </a:p>
          <a:p>
            <a:pPr algn="l">
              <a:buFont typeface="Arial" panose="020B0604020202020204" pitchFamily="34" charset="0"/>
              <a:buChar char="•"/>
            </a:pPr>
            <a:r>
              <a:rPr lang="es-ES" sz="1600" b="1" i="0" dirty="0">
                <a:effectLst/>
                <a:latin typeface="Poppins" panose="00000500000000000000" pitchFamily="2" charset="0"/>
              </a:rPr>
              <a:t>Relaciones lógicas:</a:t>
            </a:r>
            <a:endParaRPr lang="es-ES" sz="1600" b="0" i="0" dirty="0">
              <a:effectLst/>
              <a:latin typeface="Poppins" panose="00000500000000000000" pitchFamily="2" charset="0"/>
            </a:endParaRPr>
          </a:p>
          <a:p>
            <a:pPr algn="l"/>
            <a:r>
              <a:rPr lang="es-ES" sz="2000" b="1" dirty="0"/>
              <a:t>Final a inicio: </a:t>
            </a:r>
            <a:r>
              <a:rPr lang="es-ES" sz="2000" dirty="0">
                <a:solidFill>
                  <a:srgbClr val="777777"/>
                </a:solidFill>
              </a:rPr>
              <a:t>La actividad B puede comenzar cuando la actividad A termina.</a:t>
            </a:r>
          </a:p>
          <a:p>
            <a:pPr algn="l"/>
            <a:endParaRPr lang="es-ES" sz="1600" dirty="0">
              <a:solidFill>
                <a:srgbClr val="777777"/>
              </a:solidFill>
              <a:latin typeface="Poppins" panose="00000500000000000000" pitchFamily="2" charset="0"/>
            </a:endParaRPr>
          </a:p>
          <a:p>
            <a:pPr algn="l"/>
            <a:endParaRPr lang="es-ES" sz="1600" b="0" i="0" dirty="0">
              <a:solidFill>
                <a:srgbClr val="777777"/>
              </a:solidFill>
              <a:effectLst/>
              <a:latin typeface="Poppins" panose="00000500000000000000" pitchFamily="2" charset="0"/>
            </a:endParaRPr>
          </a:p>
          <a:p>
            <a:pPr algn="l"/>
            <a:endParaRPr lang="es-ES" sz="1600" dirty="0">
              <a:solidFill>
                <a:srgbClr val="777777"/>
              </a:solidFill>
              <a:latin typeface="Poppins" panose="00000500000000000000" pitchFamily="2" charset="0"/>
            </a:endParaRPr>
          </a:p>
          <a:p>
            <a:pPr algn="l"/>
            <a:endParaRPr lang="es-ES" sz="1600" b="0" i="0" dirty="0">
              <a:solidFill>
                <a:srgbClr val="777777"/>
              </a:solidFill>
              <a:effectLst/>
              <a:latin typeface="Poppins" panose="00000500000000000000" pitchFamily="2" charset="0"/>
            </a:endParaRPr>
          </a:p>
          <a:p>
            <a:pPr algn="l"/>
            <a:endParaRPr lang="es-ES" sz="1600" dirty="0">
              <a:solidFill>
                <a:srgbClr val="777777"/>
              </a:solidFill>
              <a:latin typeface="Poppins" panose="00000500000000000000" pitchFamily="2" charset="0"/>
            </a:endParaRPr>
          </a:p>
          <a:p>
            <a:r>
              <a:rPr lang="es-ES" sz="2000" b="1" dirty="0"/>
              <a:t>Final a final: </a:t>
            </a:r>
            <a:r>
              <a:rPr lang="es-ES" sz="2000" dirty="0">
                <a:solidFill>
                  <a:srgbClr val="777777"/>
                </a:solidFill>
              </a:rPr>
              <a:t>La actividad B no puede finalizar hasta que la actividad A finalice.</a:t>
            </a:r>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3074" name="Picture 2" descr="fin-inicio">
            <a:extLst>
              <a:ext uri="{FF2B5EF4-FFF2-40B4-BE49-F238E27FC236}">
                <a16:creationId xmlns:a16="http://schemas.microsoft.com/office/drawing/2014/main" id="{AA4482F1-ADFD-51D0-A770-DD87250A2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2588545"/>
            <a:ext cx="638175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nal-final">
            <a:extLst>
              <a:ext uri="{FF2B5EF4-FFF2-40B4-BE49-F238E27FC236}">
                <a16:creationId xmlns:a16="http://schemas.microsoft.com/office/drawing/2014/main" id="{17372AD5-6EE6-D31D-4031-18AD8C570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637924"/>
            <a:ext cx="320040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794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Relaciones lógicas:</a:t>
            </a:r>
            <a:endParaRPr lang="es-ES" sz="2000" b="0" i="0" dirty="0">
              <a:effectLst/>
            </a:endParaRPr>
          </a:p>
          <a:p>
            <a:pPr algn="l"/>
            <a:r>
              <a:rPr lang="es-ES" sz="2000" b="1" i="0" dirty="0">
                <a:effectLst/>
              </a:rPr>
              <a:t>Inicio a inicio: </a:t>
            </a:r>
            <a:r>
              <a:rPr lang="es-ES" sz="2000" b="0" i="0" dirty="0">
                <a:solidFill>
                  <a:srgbClr val="777777"/>
                </a:solidFill>
                <a:effectLst/>
              </a:rPr>
              <a:t>La actividad B no puede comenzar hasta que la actividad A comience (</a:t>
            </a:r>
            <a:r>
              <a:rPr lang="es-ES" sz="2000" b="1" i="0" dirty="0">
                <a:solidFill>
                  <a:srgbClr val="777777"/>
                </a:solidFill>
                <a:effectLst/>
              </a:rPr>
              <a:t>Relación estratégica para sincronizar</a:t>
            </a:r>
            <a:r>
              <a:rPr lang="es-ES" sz="2000" b="0" i="0" dirty="0">
                <a:solidFill>
                  <a:srgbClr val="777777"/>
                </a:solidFill>
                <a:effectLst/>
              </a:rPr>
              <a:t>)</a:t>
            </a:r>
            <a:endParaRPr lang="es-ES" sz="2000" dirty="0">
              <a:solidFill>
                <a:srgbClr val="777777"/>
              </a:solidFill>
            </a:endParaRPr>
          </a:p>
          <a:p>
            <a:pPr algn="l"/>
            <a:endParaRPr lang="es-ES" sz="1600" b="0" i="0" dirty="0">
              <a:solidFill>
                <a:srgbClr val="777777"/>
              </a:solidFill>
              <a:effectLst/>
              <a:latin typeface="Poppins" panose="00000500000000000000" pitchFamily="2" charset="0"/>
            </a:endParaRPr>
          </a:p>
          <a:p>
            <a:pPr algn="l"/>
            <a:endParaRPr lang="es-ES" sz="1600" dirty="0">
              <a:solidFill>
                <a:srgbClr val="777777"/>
              </a:solidFill>
              <a:latin typeface="Poppins" panose="00000500000000000000" pitchFamily="2" charset="0"/>
            </a:endParaRPr>
          </a:p>
          <a:p>
            <a:pPr algn="l"/>
            <a:endParaRPr lang="es-ES" sz="1600" b="0" i="0" dirty="0">
              <a:solidFill>
                <a:srgbClr val="777777"/>
              </a:solidFill>
              <a:effectLst/>
              <a:latin typeface="Poppins" panose="00000500000000000000" pitchFamily="2" charset="0"/>
            </a:endParaRPr>
          </a:p>
          <a:p>
            <a:pPr algn="l"/>
            <a:endParaRPr lang="es-ES" sz="1600" dirty="0">
              <a:solidFill>
                <a:srgbClr val="777777"/>
              </a:solidFill>
              <a:latin typeface="Poppins" panose="00000500000000000000" pitchFamily="2" charset="0"/>
            </a:endParaRPr>
          </a:p>
          <a:p>
            <a:pPr algn="l"/>
            <a:endParaRPr lang="es-ES" sz="1600" b="0" i="0" dirty="0">
              <a:solidFill>
                <a:srgbClr val="777777"/>
              </a:solidFill>
              <a:effectLst/>
              <a:latin typeface="Poppins" panose="00000500000000000000" pitchFamily="2" charset="0"/>
            </a:endParaRPr>
          </a:p>
          <a:p>
            <a:pPr algn="l"/>
            <a:endParaRPr lang="es-ES" sz="1600" b="0" i="0" dirty="0">
              <a:solidFill>
                <a:srgbClr val="777777"/>
              </a:solidFill>
              <a:effectLst/>
              <a:latin typeface="Poppins" panose="00000500000000000000" pitchFamily="2" charset="0"/>
            </a:endParaRPr>
          </a:p>
          <a:p>
            <a:pPr algn="l"/>
            <a:endParaRPr lang="es-ES" sz="1600" dirty="0">
              <a:solidFill>
                <a:srgbClr val="777777"/>
              </a:solidFill>
              <a:latin typeface="Poppins" panose="00000500000000000000" pitchFamily="2" charset="0"/>
            </a:endParaRPr>
          </a:p>
          <a:p>
            <a:pPr algn="l"/>
            <a:r>
              <a:rPr lang="es-ES" sz="2000" b="1" dirty="0"/>
              <a:t>Inicio a fin: </a:t>
            </a:r>
            <a:r>
              <a:rPr lang="es-ES" sz="2000" dirty="0">
                <a:solidFill>
                  <a:srgbClr val="777777"/>
                </a:solidFill>
              </a:rPr>
              <a:t>La actividad B no puede finalizar hasta que comience la actividad A (no se usa).</a:t>
            </a:r>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4100" name="Picture 4" descr="inicio-inicio">
            <a:extLst>
              <a:ext uri="{FF2B5EF4-FFF2-40B4-BE49-F238E27FC236}">
                <a16:creationId xmlns:a16="http://schemas.microsoft.com/office/drawing/2014/main" id="{118737DA-E823-B688-B406-BB0383ED9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162" y="2220076"/>
            <a:ext cx="65436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201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Tipos de Dependencia:</a:t>
            </a:r>
            <a:endParaRPr lang="es-ES" sz="2000" b="0" i="0" dirty="0">
              <a:effectLst/>
            </a:endParaRPr>
          </a:p>
          <a:p>
            <a:pPr algn="l"/>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4" name="Imagen 3">
            <a:extLst>
              <a:ext uri="{FF2B5EF4-FFF2-40B4-BE49-F238E27FC236}">
                <a16:creationId xmlns:a16="http://schemas.microsoft.com/office/drawing/2014/main" id="{1E3E2FF2-22BD-76C2-6679-F3A20DD67178}"/>
              </a:ext>
            </a:extLst>
          </p:cNvPr>
          <p:cNvPicPr>
            <a:picLocks noChangeAspect="1"/>
          </p:cNvPicPr>
          <p:nvPr/>
        </p:nvPicPr>
        <p:blipFill rotWithShape="1">
          <a:blip r:embed="rId2"/>
          <a:srcRect l="17368" t="26199" r="45368" b="22690"/>
          <a:stretch/>
        </p:blipFill>
        <p:spPr>
          <a:xfrm>
            <a:off x="3557569" y="1676399"/>
            <a:ext cx="5076861" cy="4178133"/>
          </a:xfrm>
          <a:prstGeom prst="rect">
            <a:avLst/>
          </a:prstGeom>
        </p:spPr>
      </p:pic>
    </p:spTree>
    <p:extLst>
      <p:ext uri="{BB962C8B-B14F-4D97-AF65-F5344CB8AC3E}">
        <p14:creationId xmlns:p14="http://schemas.microsoft.com/office/powerpoint/2010/main" val="169355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Grafica Gantt:</a:t>
            </a:r>
            <a:endParaRPr lang="es-ES" sz="2000" b="0" i="0" dirty="0">
              <a:effectLst/>
            </a:endParaRPr>
          </a:p>
          <a:p>
            <a:pPr algn="l"/>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6" name="Imagen 5">
            <a:extLst>
              <a:ext uri="{FF2B5EF4-FFF2-40B4-BE49-F238E27FC236}">
                <a16:creationId xmlns:a16="http://schemas.microsoft.com/office/drawing/2014/main" id="{D59EEB1D-9A7C-80F0-79F8-86F5075B8402}"/>
              </a:ext>
            </a:extLst>
          </p:cNvPr>
          <p:cNvPicPr>
            <a:picLocks noChangeAspect="1"/>
          </p:cNvPicPr>
          <p:nvPr/>
        </p:nvPicPr>
        <p:blipFill rotWithShape="1">
          <a:blip r:embed="rId2"/>
          <a:srcRect l="40947" t="14503" r="24456" b="3859"/>
          <a:stretch/>
        </p:blipFill>
        <p:spPr>
          <a:xfrm>
            <a:off x="4211053" y="1371827"/>
            <a:ext cx="3433010" cy="4860530"/>
          </a:xfrm>
          <a:prstGeom prst="rect">
            <a:avLst/>
          </a:prstGeom>
        </p:spPr>
      </p:pic>
    </p:spTree>
    <p:extLst>
      <p:ext uri="{BB962C8B-B14F-4D97-AF65-F5344CB8AC3E}">
        <p14:creationId xmlns:p14="http://schemas.microsoft.com/office/powerpoint/2010/main" val="377898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Grafica Gantt Seguimiento:</a:t>
            </a:r>
            <a:endParaRPr lang="es-ES" sz="2000" b="0" i="0" dirty="0">
              <a:effectLst/>
            </a:endParaRPr>
          </a:p>
          <a:p>
            <a:pPr algn="l"/>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3" name="Imagen 2">
            <a:extLst>
              <a:ext uri="{FF2B5EF4-FFF2-40B4-BE49-F238E27FC236}">
                <a16:creationId xmlns:a16="http://schemas.microsoft.com/office/drawing/2014/main" id="{023CA4D3-DAD3-1FDC-DA2F-73CB2A288E13}"/>
              </a:ext>
            </a:extLst>
          </p:cNvPr>
          <p:cNvPicPr>
            <a:picLocks noChangeAspect="1"/>
          </p:cNvPicPr>
          <p:nvPr/>
        </p:nvPicPr>
        <p:blipFill rotWithShape="1">
          <a:blip r:embed="rId2"/>
          <a:srcRect l="40666" t="13684" r="2997" b="4327"/>
          <a:stretch/>
        </p:blipFill>
        <p:spPr>
          <a:xfrm>
            <a:off x="3169109" y="1529959"/>
            <a:ext cx="5853781" cy="5111473"/>
          </a:xfrm>
          <a:prstGeom prst="rect">
            <a:avLst/>
          </a:prstGeom>
        </p:spPr>
      </p:pic>
    </p:spTree>
    <p:extLst>
      <p:ext uri="{BB962C8B-B14F-4D97-AF65-F5344CB8AC3E}">
        <p14:creationId xmlns:p14="http://schemas.microsoft.com/office/powerpoint/2010/main" val="2075536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Curva S:</a:t>
            </a:r>
            <a:endParaRPr lang="es-ES" sz="2000" b="0" i="0" dirty="0">
              <a:effectLst/>
            </a:endParaRPr>
          </a:p>
          <a:p>
            <a:pPr algn="l"/>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2" name="Imagen 1">
            <a:extLst>
              <a:ext uri="{FF2B5EF4-FFF2-40B4-BE49-F238E27FC236}">
                <a16:creationId xmlns:a16="http://schemas.microsoft.com/office/drawing/2014/main" id="{812F745B-9E1E-C2CE-2638-2CCF9361BD83}"/>
              </a:ext>
            </a:extLst>
          </p:cNvPr>
          <p:cNvPicPr>
            <a:picLocks noChangeAspect="1"/>
          </p:cNvPicPr>
          <p:nvPr/>
        </p:nvPicPr>
        <p:blipFill>
          <a:blip r:embed="rId2"/>
          <a:stretch>
            <a:fillRect/>
          </a:stretch>
        </p:blipFill>
        <p:spPr>
          <a:xfrm>
            <a:off x="1215983" y="1513419"/>
            <a:ext cx="9994232" cy="5157911"/>
          </a:xfrm>
          <a:prstGeom prst="rect">
            <a:avLst/>
          </a:prstGeom>
        </p:spPr>
      </p:pic>
    </p:spTree>
    <p:extLst>
      <p:ext uri="{BB962C8B-B14F-4D97-AF65-F5344CB8AC3E}">
        <p14:creationId xmlns:p14="http://schemas.microsoft.com/office/powerpoint/2010/main" val="51096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126096" y="2455584"/>
            <a:ext cx="9939807" cy="1754326"/>
          </a:xfrm>
          <a:prstGeom prst="rect">
            <a:avLst/>
          </a:prstGeom>
        </p:spPr>
        <p:txBody>
          <a:bodyPr wrap="square">
            <a:spAutoFit/>
          </a:bodyPr>
          <a:lstStyle/>
          <a:p>
            <a:pPr algn="ctr"/>
            <a:r>
              <a:rPr lang="es-ES" sz="3600" dirty="0">
                <a:solidFill>
                  <a:srgbClr val="00F3B5"/>
                </a:solidFill>
                <a:latin typeface="Prompt" panose="00000800000000000000" pitchFamily="2" charset="-34"/>
                <a:cs typeface="Prompt" panose="00000800000000000000" pitchFamily="2" charset="-34"/>
              </a:rPr>
              <a:t>Programa de Especialización </a:t>
            </a:r>
          </a:p>
          <a:p>
            <a:pPr algn="ctr"/>
            <a:r>
              <a:rPr lang="es-ES" sz="3600" dirty="0">
                <a:solidFill>
                  <a:srgbClr val="00F3B5"/>
                </a:solidFill>
                <a:latin typeface="Prompt" panose="00000800000000000000" pitchFamily="2" charset="-34"/>
                <a:cs typeface="Prompt" panose="00000800000000000000" pitchFamily="2" charset="-34"/>
              </a:rPr>
              <a:t>en Primavera P6, MS Project y </a:t>
            </a:r>
            <a:r>
              <a:rPr lang="es-ES" sz="3600" dirty="0" err="1">
                <a:solidFill>
                  <a:srgbClr val="00F3B5"/>
                </a:solidFill>
                <a:latin typeface="Prompt" panose="00000800000000000000" pitchFamily="2" charset="-34"/>
                <a:cs typeface="Prompt" panose="00000800000000000000" pitchFamily="2" charset="-34"/>
              </a:rPr>
              <a:t>Power</a:t>
            </a:r>
            <a:r>
              <a:rPr lang="es-ES" sz="3600" dirty="0">
                <a:solidFill>
                  <a:srgbClr val="00F3B5"/>
                </a:solidFill>
                <a:latin typeface="Prompt" panose="00000800000000000000" pitchFamily="2" charset="-34"/>
                <a:cs typeface="Prompt" panose="00000800000000000000" pitchFamily="2" charset="-34"/>
              </a:rPr>
              <a:t> BI</a:t>
            </a:r>
          </a:p>
          <a:p>
            <a:pPr algn="ctr"/>
            <a:r>
              <a:rPr lang="es-ES" sz="3600" dirty="0">
                <a:solidFill>
                  <a:srgbClr val="00F3B5"/>
                </a:solidFill>
                <a:latin typeface="Prompt" panose="00000800000000000000" pitchFamily="2" charset="-34"/>
                <a:cs typeface="Prompt" panose="00000800000000000000" pitchFamily="2" charset="-34"/>
              </a:rPr>
              <a:t>para Proyectos de Construcción</a:t>
            </a:r>
            <a:endParaRPr lang="es-ES" sz="3600" dirty="0">
              <a:solidFill>
                <a:schemeClr val="bg1"/>
              </a:solidFill>
              <a:latin typeface="Prompt" panose="00000800000000000000" pitchFamily="2" charset="-34"/>
              <a:cs typeface="Prompt" panose="00000800000000000000" pitchFamily="2" charset="-34"/>
            </a:endParaRP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Curva S:</a:t>
            </a:r>
            <a:endParaRPr lang="es-ES" sz="2000" b="0" i="0" dirty="0">
              <a:effectLst/>
            </a:endParaRPr>
          </a:p>
          <a:p>
            <a:pPr algn="l"/>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3" name="Imagen 2">
            <a:extLst>
              <a:ext uri="{FF2B5EF4-FFF2-40B4-BE49-F238E27FC236}">
                <a16:creationId xmlns:a16="http://schemas.microsoft.com/office/drawing/2014/main" id="{718E923B-EB3E-B1D6-7AD3-3208BDB67929}"/>
              </a:ext>
            </a:extLst>
          </p:cNvPr>
          <p:cNvPicPr>
            <a:picLocks noChangeAspect="1"/>
          </p:cNvPicPr>
          <p:nvPr/>
        </p:nvPicPr>
        <p:blipFill>
          <a:blip r:embed="rId2"/>
          <a:stretch>
            <a:fillRect/>
          </a:stretch>
        </p:blipFill>
        <p:spPr>
          <a:xfrm>
            <a:off x="1347537" y="1798241"/>
            <a:ext cx="9296400" cy="4713667"/>
          </a:xfrm>
          <a:prstGeom prst="rect">
            <a:avLst/>
          </a:prstGeom>
        </p:spPr>
      </p:pic>
    </p:spTree>
    <p:extLst>
      <p:ext uri="{BB962C8B-B14F-4D97-AF65-F5344CB8AC3E}">
        <p14:creationId xmlns:p14="http://schemas.microsoft.com/office/powerpoint/2010/main" val="60656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PROYECTO, PROGRAMA Y PORTAFOLIO</a:t>
            </a:r>
            <a:br>
              <a:rPr lang="es-ES" sz="2000" dirty="0">
                <a:solidFill>
                  <a:srgbClr val="777777"/>
                </a:solidFill>
              </a:rPr>
            </a:br>
            <a:endParaRPr lang="es-ES" sz="2000" dirty="0">
              <a:solidFill>
                <a:srgbClr val="777777"/>
              </a:solidFill>
            </a:endParaRPr>
          </a:p>
          <a:p>
            <a:pPr algn="just">
              <a:buFont typeface="Arial" panose="020B0604020202020204" pitchFamily="34" charset="0"/>
              <a:buChar char="•"/>
            </a:pPr>
            <a:r>
              <a:rPr lang="es-ES" sz="2000" dirty="0">
                <a:solidFill>
                  <a:srgbClr val="777777"/>
                </a:solidFill>
              </a:rPr>
              <a:t>Para entender un poco mejor la relación, primero repasemos los conceptos que nos da el </a:t>
            </a:r>
            <a:r>
              <a:rPr lang="es-ES" sz="2000" dirty="0">
                <a:solidFill>
                  <a:srgbClr val="777777"/>
                </a:solidFill>
                <a:hlinkClick r:id="rId2">
                  <a:extLst>
                    <a:ext uri="{A12FA001-AC4F-418D-AE19-62706E023703}">
                      <ahyp:hlinkClr xmlns:ahyp="http://schemas.microsoft.com/office/drawing/2018/hyperlinkcolor" val="tx"/>
                    </a:ext>
                  </a:extLst>
                </a:hlinkClick>
              </a:rPr>
              <a:t>PMBOK</a:t>
            </a:r>
            <a:r>
              <a:rPr lang="es-ES" sz="2000" dirty="0">
                <a:solidFill>
                  <a:srgbClr val="777777"/>
                </a:solidFill>
              </a:rPr>
              <a:t> de cada uno.</a:t>
            </a:r>
          </a:p>
          <a:p>
            <a:pPr marL="898525" algn="just">
              <a:buFont typeface="Wingdings" panose="05000000000000000000" pitchFamily="2" charset="2"/>
              <a:buChar char="Ø"/>
            </a:pPr>
            <a:r>
              <a:rPr lang="es-ES" sz="2000" dirty="0">
                <a:solidFill>
                  <a:srgbClr val="777777"/>
                </a:solidFill>
              </a:rPr>
              <a:t>Proyecto: esfuerzo temporal que crea un producto, servicio o resultado único.</a:t>
            </a:r>
          </a:p>
          <a:p>
            <a:pPr marL="898525" algn="just">
              <a:buFont typeface="Wingdings" panose="05000000000000000000" pitchFamily="2" charset="2"/>
              <a:buChar char="Ø"/>
            </a:pPr>
            <a:r>
              <a:rPr lang="es-ES" sz="2000" dirty="0">
                <a:solidFill>
                  <a:srgbClr val="777777"/>
                </a:solidFill>
              </a:rPr>
              <a:t>Programa: grupo de proyectos o programas secundarios que se gestionan en grupo para obtener beneficios que no se pueden obtener individualmente.</a:t>
            </a:r>
          </a:p>
          <a:p>
            <a:pPr marL="898525" algn="just">
              <a:buFont typeface="Wingdings" panose="05000000000000000000" pitchFamily="2" charset="2"/>
              <a:buChar char="Ø"/>
            </a:pPr>
            <a:r>
              <a:rPr lang="es-ES" sz="2000" dirty="0">
                <a:solidFill>
                  <a:srgbClr val="777777"/>
                </a:solidFill>
              </a:rPr>
              <a:t>Portafolio: colección de proyectos, programas, portafolios secundarios o operaciones que se gestionan en grupo para alcanzar objetivos estratégicos.</a:t>
            </a:r>
          </a:p>
          <a:p>
            <a:pPr marL="898525" algn="just">
              <a:buFont typeface="Wingdings" panose="05000000000000000000" pitchFamily="2" charset="2"/>
              <a:buChar char="Ø"/>
            </a:pPr>
            <a:endParaRPr lang="es-ES" sz="2000" dirty="0">
              <a:solidFill>
                <a:srgbClr val="777777"/>
              </a:solidFill>
            </a:endParaRPr>
          </a:p>
          <a:p>
            <a:pPr algn="just"/>
            <a:r>
              <a:rPr lang="es-ES" sz="2000" dirty="0">
                <a:solidFill>
                  <a:srgbClr val="777777"/>
                </a:solidFill>
              </a:rPr>
              <a:t>Adicionalmente, el PMBOK nos da como diferencia clave la siguiente: La dirección de programas y la dirección de proyectos se centran en ejecutar programas y proyectos de manera "correcta"; y la dirección de portafolios se centra en ejecutar los programas y proyectos "correctos".</a:t>
            </a:r>
          </a:p>
          <a:p>
            <a:pPr algn="just"/>
            <a:endParaRPr lang="es-ES" sz="2800" b="1" dirty="0">
              <a:solidFill>
                <a:srgbClr val="252626"/>
              </a:solidFill>
              <a:effectLst/>
            </a:endParaRPr>
          </a:p>
        </p:txBody>
      </p:sp>
    </p:spTree>
    <p:extLst>
      <p:ext uri="{BB962C8B-B14F-4D97-AF65-F5344CB8AC3E}">
        <p14:creationId xmlns:p14="http://schemas.microsoft.com/office/powerpoint/2010/main" val="424373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PROYECTO, PROGRAMA Y PORTAFOLIO</a:t>
            </a:r>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6148" name="Picture 4" descr="direccion-de-portafolios-programas-proyectos">
            <a:extLst>
              <a:ext uri="{FF2B5EF4-FFF2-40B4-BE49-F238E27FC236}">
                <a16:creationId xmlns:a16="http://schemas.microsoft.com/office/drawing/2014/main" id="{F7433619-4C4E-179B-33B8-F512EBEAF5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8" t="9499" r="14210" b="5221"/>
          <a:stretch/>
        </p:blipFill>
        <p:spPr bwMode="auto">
          <a:xfrm>
            <a:off x="3276600" y="2037347"/>
            <a:ext cx="5638800" cy="352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208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PROYECTO, PROGRAMA Y PORTAFOLIO</a:t>
            </a:r>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6146" name="Picture 2" descr="portafolio">
            <a:extLst>
              <a:ext uri="{FF2B5EF4-FFF2-40B4-BE49-F238E27FC236}">
                <a16:creationId xmlns:a16="http://schemas.microsoft.com/office/drawing/2014/main" id="{CE1DBB96-07E7-7CA8-B44E-6014B17505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97" t="8162" r="8195" b="2547"/>
          <a:stretch/>
        </p:blipFill>
        <p:spPr bwMode="auto">
          <a:xfrm>
            <a:off x="3031957" y="1973179"/>
            <a:ext cx="6128086" cy="369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89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buFont typeface="Arial" panose="020B0604020202020204" pitchFamily="34" charset="0"/>
              <a:buChar char="•"/>
            </a:pPr>
            <a:r>
              <a:rPr lang="es-ES" sz="2000" b="1" i="0" dirty="0">
                <a:effectLst/>
              </a:rPr>
              <a:t>PROYECTO, PROGRAMA Y PORTAFOLIO</a:t>
            </a:r>
            <a:br>
              <a:rPr lang="es-ES" sz="2000" dirty="0">
                <a:solidFill>
                  <a:srgbClr val="777777"/>
                </a:solidFill>
              </a:rPr>
            </a:br>
            <a:endParaRPr lang="es-ES" sz="2000" dirty="0">
              <a:solidFill>
                <a:srgbClr val="777777"/>
              </a:solidFill>
            </a:endParaRPr>
          </a:p>
          <a:p>
            <a:pPr algn="just"/>
            <a:endParaRPr lang="es-ES" sz="2800" b="1" dirty="0">
              <a:solidFill>
                <a:srgbClr val="252626"/>
              </a:solidFill>
              <a:effectLst/>
            </a:endParaRPr>
          </a:p>
        </p:txBody>
      </p:sp>
      <p:pic>
        <p:nvPicPr>
          <p:cNvPr id="13314" name="Picture 2">
            <a:extLst>
              <a:ext uri="{FF2B5EF4-FFF2-40B4-BE49-F238E27FC236}">
                <a16:creationId xmlns:a16="http://schemas.microsoft.com/office/drawing/2014/main" id="{DA17481E-10E3-11A0-D0A3-AAEB5AAE24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659"/>
          <a:stretch/>
        </p:blipFill>
        <p:spPr bwMode="auto">
          <a:xfrm>
            <a:off x="3048000" y="1693697"/>
            <a:ext cx="6096000" cy="438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27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2</a:t>
            </a:r>
          </a:p>
        </p:txBody>
      </p:sp>
      <p:sp>
        <p:nvSpPr>
          <p:cNvPr id="5" name="CuadroTexto 4"/>
          <p:cNvSpPr txBox="1"/>
          <p:nvPr/>
        </p:nvSpPr>
        <p:spPr>
          <a:xfrm>
            <a:off x="1087719" y="3611490"/>
            <a:ext cx="6691357"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Planificación de Proyectos de </a:t>
            </a:r>
            <a:r>
              <a:rPr lang="es-ES" dirty="0" err="1">
                <a:solidFill>
                  <a:schemeClr val="bg1"/>
                </a:solidFill>
                <a:latin typeface="Prompt" panose="00000800000000000000" pitchFamily="2" charset="-34"/>
                <a:cs typeface="Prompt" panose="00000800000000000000" pitchFamily="2" charset="-34"/>
              </a:rPr>
              <a:t>Construccion</a:t>
            </a:r>
            <a:r>
              <a:rPr lang="es-ES" dirty="0"/>
              <a:t> Generales</a:t>
            </a:r>
          </a:p>
        </p:txBody>
      </p:sp>
    </p:spTree>
    <p:extLst>
      <p:ext uri="{BB962C8B-B14F-4D97-AF65-F5344CB8AC3E}">
        <p14:creationId xmlns:p14="http://schemas.microsoft.com/office/powerpoint/2010/main" val="107133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vert="horz" lIns="91440" tIns="45720" rIns="91440" bIns="45720" rtlCol="0">
            <a:normAutofit/>
          </a:bodyPr>
          <a:lstStyle/>
          <a:p>
            <a:r>
              <a:rPr lang="es-ES" sz="2800" b="1" dirty="0">
                <a:solidFill>
                  <a:srgbClr val="252626"/>
                </a:solidFill>
              </a:rPr>
              <a:t>¿Qué se entiende por precedencia en la gestión de proyectos?</a:t>
            </a:r>
          </a:p>
          <a:p>
            <a:pPr algn="just"/>
            <a:endParaRPr lang="es-ES" sz="2800" dirty="0">
              <a:solidFill>
                <a:srgbClr val="252626"/>
              </a:solidFill>
            </a:endParaRPr>
          </a:p>
          <a:p>
            <a:pPr algn="just"/>
            <a:r>
              <a:rPr lang="es-ES" sz="2800" dirty="0">
                <a:solidFill>
                  <a:srgbClr val="252626"/>
                </a:solidFill>
              </a:rPr>
              <a:t>El método de diagramación de precedencias es una técnica de planificación de proyectos que permite a los gestores de proyectos trazar todas las tareas de un proyecto para planificar el orden en que se ejecutarán. Para ello se utilizan diagramas de precedencia, que son diagramas de red del proyecto que muestran las tareas, su duración y sus dependencias.</a:t>
            </a:r>
          </a:p>
        </p:txBody>
      </p:sp>
    </p:spTree>
    <p:extLst>
      <p:ext uri="{BB962C8B-B14F-4D97-AF65-F5344CB8AC3E}">
        <p14:creationId xmlns:p14="http://schemas.microsoft.com/office/powerpoint/2010/main" val="400865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effectLst/>
              </a:rPr>
              <a:t>¿Qué es la relación de precedencia en la gestión de proyectos?</a:t>
            </a:r>
          </a:p>
          <a:p>
            <a:pPr algn="just"/>
            <a:endParaRPr lang="es-ES" sz="2800" b="0" i="0" dirty="0">
              <a:solidFill>
                <a:srgbClr val="59595B"/>
              </a:solidFill>
              <a:effectLst/>
            </a:endParaRPr>
          </a:p>
          <a:p>
            <a:pPr algn="just"/>
            <a:r>
              <a:rPr lang="es-ES" sz="2800" b="0" i="0" dirty="0">
                <a:solidFill>
                  <a:srgbClr val="59595B"/>
                </a:solidFill>
                <a:effectLst/>
              </a:rPr>
              <a:t>La relación de precedencia más común es cuando una actividad no puede comenzar hasta que otra actividad haya terminado. En la mayoría de los calendarios esta es la relación que existe en casi todos los casos (si no en todos). Se denomina relación </a:t>
            </a:r>
            <a:r>
              <a:rPr lang="es-ES" sz="2800" b="0" i="0" dirty="0" err="1">
                <a:solidFill>
                  <a:srgbClr val="59595B"/>
                </a:solidFill>
                <a:effectLst/>
              </a:rPr>
              <a:t>Finish-to-Start</a:t>
            </a:r>
            <a:r>
              <a:rPr lang="es-ES" sz="2800" b="0" i="0" dirty="0">
                <a:solidFill>
                  <a:srgbClr val="59595B"/>
                </a:solidFill>
                <a:effectLst/>
              </a:rPr>
              <a:t>.</a:t>
            </a:r>
            <a:endParaRPr lang="es-ES" sz="2800" b="1" dirty="0">
              <a:solidFill>
                <a:srgbClr val="252626"/>
              </a:solidFill>
              <a:effectLst/>
            </a:endParaRPr>
          </a:p>
        </p:txBody>
      </p:sp>
    </p:spTree>
    <p:extLst>
      <p:ext uri="{BB962C8B-B14F-4D97-AF65-F5344CB8AC3E}">
        <p14:creationId xmlns:p14="http://schemas.microsoft.com/office/powerpoint/2010/main" val="35975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l"/>
            <a:r>
              <a:rPr lang="es-ES" sz="2800" b="1" dirty="0">
                <a:solidFill>
                  <a:srgbClr val="252626"/>
                </a:solidFill>
                <a:effectLst/>
              </a:rPr>
              <a:t>¿Cuáles son los 4 tipos de relaciones de actividad?</a:t>
            </a:r>
          </a:p>
          <a:p>
            <a:pPr algn="just"/>
            <a:endParaRPr lang="en-US" sz="2800" b="0" i="0" dirty="0">
              <a:solidFill>
                <a:srgbClr val="59595B"/>
              </a:solidFill>
              <a:effectLst/>
            </a:endParaRPr>
          </a:p>
          <a:p>
            <a:pPr algn="just"/>
            <a:r>
              <a:rPr lang="en-US" sz="2800" b="0" i="0" dirty="0" err="1">
                <a:solidFill>
                  <a:srgbClr val="59595B"/>
                </a:solidFill>
                <a:effectLst/>
              </a:rPr>
              <a:t>Existen</a:t>
            </a:r>
            <a:r>
              <a:rPr lang="en-US" sz="2800" b="0" i="0" dirty="0">
                <a:solidFill>
                  <a:srgbClr val="59595B"/>
                </a:solidFill>
                <a:effectLst/>
              </a:rPr>
              <a:t> cuatro </a:t>
            </a:r>
            <a:r>
              <a:rPr lang="en-US" sz="2800" b="0" i="0" dirty="0" err="1">
                <a:solidFill>
                  <a:srgbClr val="59595B"/>
                </a:solidFill>
                <a:effectLst/>
              </a:rPr>
              <a:t>relaciones</a:t>
            </a:r>
            <a:r>
              <a:rPr lang="en-US" sz="2800" b="0" i="0" dirty="0">
                <a:solidFill>
                  <a:srgbClr val="59595B"/>
                </a:solidFill>
                <a:effectLst/>
              </a:rPr>
              <a:t> de </a:t>
            </a:r>
            <a:r>
              <a:rPr lang="en-US" sz="2800" b="0" i="0" dirty="0" err="1">
                <a:solidFill>
                  <a:srgbClr val="59595B"/>
                </a:solidFill>
                <a:effectLst/>
              </a:rPr>
              <a:t>actividad</a:t>
            </a:r>
            <a:r>
              <a:rPr lang="en-US" sz="2800" b="0" i="0" dirty="0">
                <a:solidFill>
                  <a:srgbClr val="59595B"/>
                </a:solidFill>
                <a:effectLst/>
              </a:rPr>
              <a:t> </a:t>
            </a:r>
            <a:r>
              <a:rPr lang="en-US" sz="2800" b="0" i="0" dirty="0" err="1">
                <a:solidFill>
                  <a:srgbClr val="59595B"/>
                </a:solidFill>
                <a:effectLst/>
              </a:rPr>
              <a:t>posibles</a:t>
            </a:r>
            <a:r>
              <a:rPr lang="en-US" sz="2800" b="0" i="0" dirty="0">
                <a:solidFill>
                  <a:srgbClr val="59595B"/>
                </a:solidFill>
                <a:effectLst/>
              </a:rPr>
              <a:t>, que se </a:t>
            </a:r>
            <a:r>
              <a:rPr lang="en-US" sz="2800" b="0" i="0" dirty="0" err="1">
                <a:solidFill>
                  <a:srgbClr val="59595B"/>
                </a:solidFill>
                <a:effectLst/>
              </a:rPr>
              <a:t>definen</a:t>
            </a:r>
            <a:r>
              <a:rPr lang="en-US" sz="2800" b="0" i="0" dirty="0">
                <a:solidFill>
                  <a:srgbClr val="59595B"/>
                </a:solidFill>
                <a:effectLst/>
              </a:rPr>
              <a:t> </a:t>
            </a:r>
            <a:r>
              <a:rPr lang="en-US" sz="2800" b="0" i="0" dirty="0" err="1">
                <a:solidFill>
                  <a:srgbClr val="59595B"/>
                </a:solidFill>
                <a:effectLst/>
              </a:rPr>
              <a:t>en</a:t>
            </a:r>
            <a:r>
              <a:rPr lang="en-US" sz="2800" b="0" i="0" dirty="0">
                <a:solidFill>
                  <a:srgbClr val="59595B"/>
                </a:solidFill>
                <a:effectLst/>
              </a:rPr>
              <a:t> la “biblia de la </a:t>
            </a:r>
            <a:r>
              <a:rPr lang="en-US" sz="2800" b="0" i="0" dirty="0" err="1">
                <a:solidFill>
                  <a:srgbClr val="59595B"/>
                </a:solidFill>
                <a:effectLst/>
              </a:rPr>
              <a:t>gestión</a:t>
            </a:r>
            <a:r>
              <a:rPr lang="en-US" sz="2800" b="0" i="0" dirty="0">
                <a:solidFill>
                  <a:srgbClr val="59595B"/>
                </a:solidFill>
                <a:effectLst/>
              </a:rPr>
              <a:t> de </a:t>
            </a:r>
            <a:r>
              <a:rPr lang="en-US" sz="2800" b="0" i="0" dirty="0" err="1">
                <a:solidFill>
                  <a:srgbClr val="59595B"/>
                </a:solidFill>
                <a:effectLst/>
              </a:rPr>
              <a:t>proyectos</a:t>
            </a:r>
            <a:r>
              <a:rPr lang="en-US" sz="2800" b="0" i="0" dirty="0">
                <a:solidFill>
                  <a:srgbClr val="59595B"/>
                </a:solidFill>
                <a:effectLst/>
              </a:rPr>
              <a:t>” del Project Management Institute, </a:t>
            </a:r>
            <a:r>
              <a:rPr lang="en-US" sz="2800" b="0" i="0" dirty="0" err="1">
                <a:solidFill>
                  <a:srgbClr val="59595B"/>
                </a:solidFill>
                <a:effectLst/>
              </a:rPr>
              <a:t>el</a:t>
            </a:r>
            <a:r>
              <a:rPr lang="en-US" sz="2800" b="0" i="0" dirty="0">
                <a:solidFill>
                  <a:srgbClr val="59595B"/>
                </a:solidFill>
                <a:effectLst/>
              </a:rPr>
              <a:t> Project Management Body of Knowledge (PMBOK®). Las </a:t>
            </a:r>
            <a:r>
              <a:rPr lang="en-US" sz="2800" b="0" i="0" dirty="0" err="1">
                <a:solidFill>
                  <a:srgbClr val="59595B"/>
                </a:solidFill>
                <a:effectLst/>
              </a:rPr>
              <a:t>relaciones</a:t>
            </a:r>
            <a:r>
              <a:rPr lang="en-US" sz="2800" b="0" i="0" dirty="0">
                <a:solidFill>
                  <a:srgbClr val="59595B"/>
                </a:solidFill>
                <a:effectLst/>
              </a:rPr>
              <a:t> son de Finish-to-Start, Start-to-Start, Finish-to-Finish y Start-to-Finish.</a:t>
            </a:r>
            <a:endParaRPr lang="es-ES" sz="2800" b="1" dirty="0">
              <a:solidFill>
                <a:srgbClr val="252626"/>
              </a:solidFill>
              <a:effectLst/>
            </a:endParaRPr>
          </a:p>
        </p:txBody>
      </p:sp>
    </p:spTree>
    <p:extLst>
      <p:ext uri="{BB962C8B-B14F-4D97-AF65-F5344CB8AC3E}">
        <p14:creationId xmlns:p14="http://schemas.microsoft.com/office/powerpoint/2010/main" val="60390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1EB307-86B6-148B-6CD4-374E091FC945}"/>
              </a:ext>
            </a:extLst>
          </p:cNvPr>
          <p:cNvPicPr>
            <a:picLocks noChangeAspect="1"/>
          </p:cNvPicPr>
          <p:nvPr/>
        </p:nvPicPr>
        <p:blipFill rotWithShape="1">
          <a:blip r:embed="rId2"/>
          <a:srcRect t="9723" r="39917" b="41250"/>
          <a:stretch/>
        </p:blipFill>
        <p:spPr>
          <a:xfrm>
            <a:off x="1767319" y="1309687"/>
            <a:ext cx="8657362" cy="4238625"/>
          </a:xfrm>
          <a:prstGeom prst="rect">
            <a:avLst/>
          </a:prstGeom>
        </p:spPr>
      </p:pic>
    </p:spTree>
    <p:extLst>
      <p:ext uri="{BB962C8B-B14F-4D97-AF65-F5344CB8AC3E}">
        <p14:creationId xmlns:p14="http://schemas.microsoft.com/office/powerpoint/2010/main" val="307470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C0E36D-05BD-541B-A926-712D360FC8FE}"/>
              </a:ext>
            </a:extLst>
          </p:cNvPr>
          <p:cNvPicPr>
            <a:picLocks noChangeAspect="1"/>
          </p:cNvPicPr>
          <p:nvPr/>
        </p:nvPicPr>
        <p:blipFill rotWithShape="1">
          <a:blip r:embed="rId2"/>
          <a:srcRect l="166" t="9444" r="38333" b="40833"/>
          <a:stretch/>
        </p:blipFill>
        <p:spPr>
          <a:xfrm>
            <a:off x="1550420" y="1223962"/>
            <a:ext cx="9091160" cy="4410075"/>
          </a:xfrm>
          <a:prstGeom prst="rect">
            <a:avLst/>
          </a:prstGeom>
        </p:spPr>
      </p:pic>
    </p:spTree>
    <p:extLst>
      <p:ext uri="{BB962C8B-B14F-4D97-AF65-F5344CB8AC3E}">
        <p14:creationId xmlns:p14="http://schemas.microsoft.com/office/powerpoint/2010/main" val="2293005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723482" y="1131804"/>
            <a:ext cx="10979234" cy="4873625"/>
          </a:xfrm>
        </p:spPr>
        <p:txBody>
          <a:bodyPr>
            <a:normAutofit/>
          </a:bodyPr>
          <a:lstStyle/>
          <a:p>
            <a:pPr algn="just"/>
            <a:r>
              <a:rPr lang="es-ES" sz="2800" b="1" i="0" dirty="0">
                <a:solidFill>
                  <a:srgbClr val="000000"/>
                </a:solidFill>
                <a:effectLst/>
              </a:rPr>
              <a:t>Final a Inicio:</a:t>
            </a:r>
            <a:r>
              <a:rPr lang="es-ES" sz="2800" b="0" i="0" dirty="0">
                <a:solidFill>
                  <a:srgbClr val="000000"/>
                </a:solidFill>
                <a:effectLst/>
              </a:rPr>
              <a:t> </a:t>
            </a:r>
            <a:r>
              <a:rPr lang="es-ES" sz="2800" dirty="0">
                <a:solidFill>
                  <a:srgbClr val="59595B"/>
                </a:solidFill>
              </a:rPr>
              <a:t>No es posible iniciar los esfuerzos de la actividad sucesora hasta que finalicen los esfuerzos de la actividad predecesora. El inicio de la actividad sucesora está supeditado a la finalización de la actividad predecesora.</a:t>
            </a:r>
          </a:p>
          <a:p>
            <a:pPr algn="just"/>
            <a:r>
              <a:rPr lang="es-ES" sz="2800" b="1" i="0" dirty="0">
                <a:solidFill>
                  <a:srgbClr val="000000"/>
                </a:solidFill>
                <a:effectLst/>
              </a:rPr>
              <a:t>Inicio a Inicio:</a:t>
            </a:r>
            <a:r>
              <a:rPr lang="es-ES" sz="2800" b="0" i="0" dirty="0">
                <a:solidFill>
                  <a:srgbClr val="000000"/>
                </a:solidFill>
                <a:effectLst/>
              </a:rPr>
              <a:t> </a:t>
            </a:r>
            <a:r>
              <a:rPr lang="es-ES" sz="2800" dirty="0">
                <a:solidFill>
                  <a:srgbClr val="59595B"/>
                </a:solidFill>
              </a:rPr>
              <a:t>No es posible iniciar los esfuerzos de la actividad sucesora hasta que inicien los esfuerzos de la actividad predecesora. El inicio de la actividad sucesora está supeditado al inicio de la actividad predecesora</a:t>
            </a:r>
            <a:r>
              <a:rPr lang="es-ES" sz="2800" b="0" i="0" dirty="0">
                <a:solidFill>
                  <a:srgbClr val="000000"/>
                </a:solidFill>
                <a:effectLst/>
              </a:rPr>
              <a:t>. </a:t>
            </a:r>
            <a:r>
              <a:rPr lang="es-ES" sz="2800" b="1" i="0" dirty="0">
                <a:solidFill>
                  <a:srgbClr val="000000"/>
                </a:solidFill>
                <a:effectLst/>
              </a:rPr>
              <a:t>No debe interpretarse como que ambas actividades deben iniciar al mismo tiempo</a:t>
            </a:r>
            <a:r>
              <a:rPr lang="es-ES" sz="2800" b="0" i="0" dirty="0">
                <a:solidFill>
                  <a:srgbClr val="000000"/>
                </a:solidFill>
                <a:effectLst/>
              </a:rPr>
              <a:t>, sino como que para iniciar la actividad </a:t>
            </a:r>
            <a:r>
              <a:rPr lang="es-ES" sz="2800" dirty="0">
                <a:solidFill>
                  <a:srgbClr val="59595B"/>
                </a:solidFill>
              </a:rPr>
              <a:t>sucesora al menos se requiere que haya iniciado la actividad predecesora.</a:t>
            </a:r>
          </a:p>
        </p:txBody>
      </p:sp>
    </p:spTree>
    <p:extLst>
      <p:ext uri="{BB962C8B-B14F-4D97-AF65-F5344CB8AC3E}">
        <p14:creationId xmlns:p14="http://schemas.microsoft.com/office/powerpoint/2010/main" val="29665965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920</Words>
  <Application>Microsoft Office PowerPoint</Application>
  <PresentationFormat>Panorámica</PresentationFormat>
  <Paragraphs>64</Paragraphs>
  <Slides>25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Arial</vt:lpstr>
      <vt:lpstr>Calibri</vt:lpstr>
      <vt:lpstr>Calibri Light</vt:lpstr>
      <vt:lpstr>Poppins</vt:lpstr>
      <vt:lpstr>Prompt</vt:lpstr>
      <vt:lpstr>Wingdings</vt:lpstr>
      <vt:lpstr>Tema de Office</vt:lpstr>
      <vt:lpstr>Presentación de PowerPoint</vt:lpstr>
      <vt:lpstr>Presentación de PowerPoint</vt:lpstr>
      <vt:lpstr>Módulo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CARLOS</cp:lastModifiedBy>
  <cp:revision>12</cp:revision>
  <dcterms:created xsi:type="dcterms:W3CDTF">2022-04-19T18:02:09Z</dcterms:created>
  <dcterms:modified xsi:type="dcterms:W3CDTF">2023-10-04T00:57:21Z</dcterms:modified>
</cp:coreProperties>
</file>